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64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24CFC36-EDB4-4D66-BF55-678954BA08F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B2CBAF2-3482-45F3-9CC7-23579FBB09C6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285750"/>
            <a:ext cx="667362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Maiandra GD" pitchFamily="34" charset="0"/>
              </a:rPr>
              <a:t>Keselamatan</a:t>
            </a:r>
            <a:r>
              <a:rPr lang="en-U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Maiandra GD" pitchFamily="34" charset="0"/>
              </a:rPr>
              <a:t> yang </a:t>
            </a:r>
            <a:r>
              <a:rPr lang="en-US" sz="40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Maiandra GD" pitchFamily="34" charset="0"/>
              </a:rPr>
              <a:t>Membarui</a:t>
            </a:r>
            <a:endParaRPr lang="en-US" sz="4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5599" y="1103352"/>
            <a:ext cx="3223959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Ink Free" pitchFamily="66" charset="0"/>
              </a:rPr>
              <a:t>2Korintus 5:14-21</a:t>
            </a:r>
            <a:endParaRPr lang="en-US" sz="3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Ink Fre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54828" y="2131171"/>
            <a:ext cx="48317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egoe Print" pitchFamily="2" charset="0"/>
              </a:rPr>
              <a:t>Pdt</a:t>
            </a:r>
            <a:r>
              <a:rPr lang="en-US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egoe Print" pitchFamily="2" charset="0"/>
              </a:rPr>
              <a:t>. </a:t>
            </a:r>
            <a:r>
              <a:rPr lang="en-US" sz="28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egoe Print" pitchFamily="2" charset="0"/>
              </a:rPr>
              <a:t>Irvan</a:t>
            </a:r>
            <a:r>
              <a:rPr lang="en-US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egoe Print" pitchFamily="2" charset="0"/>
              </a:rPr>
              <a:t> </a:t>
            </a:r>
            <a:r>
              <a:rPr lang="en-US" sz="28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egoe Print" pitchFamily="2" charset="0"/>
              </a:rPr>
              <a:t>Hutasoit</a:t>
            </a:r>
            <a:r>
              <a:rPr lang="en-US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egoe Print" pitchFamily="2" charset="0"/>
              </a:rPr>
              <a:t>, </a:t>
            </a:r>
            <a:r>
              <a:rPr lang="en-US" sz="28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egoe Print" pitchFamily="2" charset="0"/>
              </a:rPr>
              <a:t>M.Th</a:t>
            </a:r>
            <a:endParaRPr lang="en-US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Segoe Print" pitchFamily="2" charset="0"/>
            </a:endParaRPr>
          </a:p>
        </p:txBody>
      </p:sp>
      <p:pic>
        <p:nvPicPr>
          <p:cNvPr id="1029" name="Picture 5" descr="D:\GKPI Sait Nihuta\WEB\logogkp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845" y="3003131"/>
            <a:ext cx="1553153" cy="154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7200" y="3409950"/>
            <a:ext cx="467307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PA PP – </a:t>
            </a:r>
            <a:r>
              <a:rPr lang="en-US" sz="2800" b="1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Remaja</a:t>
            </a:r>
            <a:endParaRPr lang="en-US" sz="2800" b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GKPI Resort </a:t>
            </a:r>
            <a:r>
              <a:rPr lang="en-US" sz="28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Sait</a:t>
            </a:r>
            <a:r>
              <a:rPr 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Nihuta</a:t>
            </a:r>
            <a:endParaRPr lang="en-US" sz="28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774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urved Left Arrow 25"/>
          <p:cNvSpPr/>
          <p:nvPr/>
        </p:nvSpPr>
        <p:spPr>
          <a:xfrm rot="6400575">
            <a:off x="2460063" y="2457447"/>
            <a:ext cx="458004" cy="3714463"/>
          </a:xfrm>
          <a:prstGeom prst="curvedLeftArrow">
            <a:avLst>
              <a:gd name="adj1" fmla="val 25000"/>
              <a:gd name="adj2" fmla="val 66276"/>
              <a:gd name="adj3" fmla="val 451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urved Left Arrow 22"/>
          <p:cNvSpPr/>
          <p:nvPr/>
        </p:nvSpPr>
        <p:spPr>
          <a:xfrm rot="4555827">
            <a:off x="6261743" y="2545880"/>
            <a:ext cx="458004" cy="3714463"/>
          </a:xfrm>
          <a:prstGeom prst="curvedLeftArrow">
            <a:avLst>
              <a:gd name="adj1" fmla="val 25000"/>
              <a:gd name="adj2" fmla="val 66276"/>
              <a:gd name="adj3" fmla="val 451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Left Arrow 16"/>
          <p:cNvSpPr/>
          <p:nvPr/>
        </p:nvSpPr>
        <p:spPr>
          <a:xfrm rot="17146293">
            <a:off x="6435821" y="806440"/>
            <a:ext cx="458004" cy="3714463"/>
          </a:xfrm>
          <a:prstGeom prst="curvedLeftArrow">
            <a:avLst>
              <a:gd name="adj1" fmla="val 25000"/>
              <a:gd name="adj2" fmla="val 66276"/>
              <a:gd name="adj3" fmla="val 451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Left Arrow 7"/>
          <p:cNvSpPr/>
          <p:nvPr/>
        </p:nvSpPr>
        <p:spPr>
          <a:xfrm rot="15355562">
            <a:off x="2699710" y="754637"/>
            <a:ext cx="458004" cy="3714463"/>
          </a:xfrm>
          <a:prstGeom prst="curvedLeftArrow">
            <a:avLst>
              <a:gd name="adj1" fmla="val 25000"/>
              <a:gd name="adj2" fmla="val 66276"/>
              <a:gd name="adj3" fmla="val 451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ALUR KESELAMATAN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047750"/>
            <a:ext cx="8839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Dan </a:t>
            </a:r>
            <a:r>
              <a:rPr lang="en-US" sz="1400" b="1" dirty="0" err="1" smtClean="0"/>
              <a:t>Kristus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telah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mati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untuk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semua</a:t>
            </a:r>
            <a:r>
              <a:rPr lang="en-US" sz="1400" b="1" dirty="0" smtClean="0"/>
              <a:t> orang, </a:t>
            </a:r>
            <a:r>
              <a:rPr lang="en-US" sz="1400" b="1" dirty="0" err="1" smtClean="0"/>
              <a:t>supaya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mereka</a:t>
            </a:r>
            <a:r>
              <a:rPr lang="en-US" sz="1400" b="1" dirty="0" smtClean="0"/>
              <a:t> yang </a:t>
            </a:r>
            <a:r>
              <a:rPr lang="en-US" sz="1400" b="1" dirty="0" err="1" smtClean="0"/>
              <a:t>hidup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tidak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lagi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hidup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untuk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dirinya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sendiri</a:t>
            </a:r>
            <a:r>
              <a:rPr lang="en-US" sz="1400" b="1" dirty="0" smtClean="0"/>
              <a:t>,</a:t>
            </a:r>
            <a:r>
              <a:rPr lang="en-US" sz="1400" b="1" baseline="30000" dirty="0" smtClean="0"/>
              <a:t> </a:t>
            </a:r>
            <a:r>
              <a:rPr lang="en-US" sz="1400" b="1" dirty="0" err="1" smtClean="0"/>
              <a:t>tetapi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untuk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Dia</a:t>
            </a:r>
            <a:r>
              <a:rPr lang="en-US" sz="1400" b="1" dirty="0" smtClean="0"/>
              <a:t>, yang </a:t>
            </a:r>
            <a:r>
              <a:rPr lang="en-US" sz="1400" b="1" dirty="0" err="1" smtClean="0"/>
              <a:t>telah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mati</a:t>
            </a:r>
            <a:r>
              <a:rPr lang="en-US" sz="1400" b="1" baseline="30000" dirty="0" smtClean="0"/>
              <a:t> </a:t>
            </a:r>
            <a:r>
              <a:rPr lang="en-US" sz="1400" b="1" baseline="30000" dirty="0"/>
              <a:t> </a:t>
            </a:r>
            <a:r>
              <a:rPr lang="en-US" sz="1400" b="1" dirty="0" err="1" smtClean="0"/>
              <a:t>dan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telah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dibangkitkan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untuk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mereka</a:t>
            </a:r>
            <a:r>
              <a:rPr lang="en-US" sz="1400" b="1" dirty="0" smtClean="0"/>
              <a:t>. </a:t>
            </a:r>
          </a:p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ayat</a:t>
            </a:r>
            <a:r>
              <a:rPr lang="en-US" sz="1400" b="1" dirty="0" smtClean="0"/>
              <a:t> 15]</a:t>
            </a:r>
            <a:endParaRPr lang="en-US" sz="1400" b="1" dirty="0"/>
          </a:p>
        </p:txBody>
      </p:sp>
      <p:sp>
        <p:nvSpPr>
          <p:cNvPr id="5" name="AutoShape 2" descr="Ini Wajah Asli Yesus Kristus! - Lifestyle Fimela.com"/>
          <p:cNvSpPr>
            <a:spLocks noChangeAspect="1" noChangeArrowheads="1"/>
          </p:cNvSpPr>
          <p:nvPr/>
        </p:nvSpPr>
        <p:spPr bwMode="auto">
          <a:xfrm>
            <a:off x="155575" y="-82232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753" y="3068078"/>
            <a:ext cx="961118" cy="961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AutoShape 5" descr="7 Hal Ajaib Yang Terjadi Saat Penyaliban Yesus - RUBRIK KRISTEN"/>
          <p:cNvSpPr>
            <a:spLocks noChangeAspect="1" noChangeArrowheads="1"/>
          </p:cNvSpPr>
          <p:nvPr/>
        </p:nvSpPr>
        <p:spPr bwMode="auto">
          <a:xfrm>
            <a:off x="155575" y="-769938"/>
            <a:ext cx="285750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045"/>
          <a:stretch/>
        </p:blipFill>
        <p:spPr bwMode="auto">
          <a:xfrm>
            <a:off x="4114800" y="1938111"/>
            <a:ext cx="1119414" cy="89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513" y="3068078"/>
            <a:ext cx="1057275" cy="961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28" r="6394"/>
          <a:stretch/>
        </p:blipFill>
        <p:spPr bwMode="auto">
          <a:xfrm>
            <a:off x="4114800" y="4023753"/>
            <a:ext cx="1119414" cy="919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1153781" y="2110085"/>
            <a:ext cx="1112805" cy="3539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700" cap="none" spc="0" dirty="0" err="1" smtClean="0">
                <a:ln w="3175" cmpd="sng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0070C0"/>
                </a:solidFill>
              </a:rPr>
              <a:t>Inkarnasi</a:t>
            </a:r>
            <a:endParaRPr lang="en-US" sz="1700" cap="none" spc="0" dirty="0">
              <a:ln w="3175" cmpd="sng">
                <a:solidFill>
                  <a:srgbClr val="0070C0"/>
                </a:solidFill>
                <a:prstDash val="solid"/>
                <a:miter lim="800000"/>
              </a:ln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66256" y="2506434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solidFill>
                  <a:srgbClr val="FF0000"/>
                </a:solidFill>
              </a:rPr>
              <a:t>Hadir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dalam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wajah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kemanusiaan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28566" y="2032224"/>
            <a:ext cx="1471878" cy="3539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700" cap="none" spc="0" dirty="0" err="1" smtClean="0">
                <a:ln w="3175" cmpd="sng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0070C0"/>
                </a:solidFill>
              </a:rPr>
              <a:t>Transfigurasi</a:t>
            </a:r>
            <a:endParaRPr lang="en-US" sz="1700" cap="none" spc="0" dirty="0">
              <a:ln w="3175" cmpd="sng">
                <a:solidFill>
                  <a:srgbClr val="0070C0"/>
                </a:solidFill>
                <a:prstDash val="solid"/>
                <a:miter lim="800000"/>
              </a:ln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88104" y="249555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solidFill>
                  <a:srgbClr val="FF0000"/>
                </a:solidFill>
              </a:rPr>
              <a:t>Mengubah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Kematian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>
            <a:stCxn id="2055" idx="1"/>
          </p:cNvCxnSpPr>
          <p:nvPr/>
        </p:nvCxnSpPr>
        <p:spPr>
          <a:xfrm flipH="1">
            <a:off x="1870075" y="3548637"/>
            <a:ext cx="589143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625337" y="3357291"/>
            <a:ext cx="2318263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Not For Himself</a:t>
            </a:r>
            <a:endParaRPr lang="en-US" sz="20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15579" y="4405672"/>
            <a:ext cx="774571" cy="3539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700" cap="none" spc="0" dirty="0" err="1" smtClean="0">
                <a:ln w="3175" cmpd="sng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0070C0"/>
                </a:solidFill>
              </a:rPr>
              <a:t>Relasi</a:t>
            </a:r>
            <a:endParaRPr lang="en-US" sz="1700" cap="none" spc="0" dirty="0">
              <a:ln w="3175" cmpd="sng">
                <a:solidFill>
                  <a:srgbClr val="0070C0"/>
                </a:solidFill>
                <a:prstDash val="solid"/>
                <a:miter lim="800000"/>
              </a:ln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690366" y="3898559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solidFill>
                  <a:srgbClr val="FF0000"/>
                </a:solidFill>
              </a:rPr>
              <a:t>Membangun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hubungan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21279" y="4556528"/>
            <a:ext cx="1407758" cy="3539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700" dirty="0" err="1" smtClean="0">
                <a:ln w="3175" cmpd="sng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0070C0"/>
                </a:solidFill>
              </a:rPr>
              <a:t>Sentripetalis</a:t>
            </a:r>
            <a:endParaRPr lang="en-US" sz="1700" cap="none" spc="0" dirty="0">
              <a:ln w="3175" cmpd="sng">
                <a:solidFill>
                  <a:srgbClr val="0070C0"/>
                </a:solidFill>
                <a:prstDash val="solid"/>
                <a:miter lim="800000"/>
              </a:ln>
              <a:solidFill>
                <a:srgbClr val="0070C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71462" y="388406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solidFill>
                  <a:srgbClr val="FF0000"/>
                </a:solidFill>
              </a:rPr>
              <a:t>Yesus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pusat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1600" b="1" dirty="0" err="1" smtClean="0">
                <a:solidFill>
                  <a:srgbClr val="FF0000"/>
                </a:solidFill>
              </a:rPr>
              <a:t>kehidupan</a:t>
            </a:r>
            <a:endParaRPr 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19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3" grpId="0" animBg="1"/>
      <p:bldP spid="17" grpId="0" animBg="1"/>
      <p:bldP spid="8" grpId="0" animBg="1"/>
      <p:bldP spid="4" grpId="0"/>
      <p:bldP spid="9" grpId="0"/>
      <p:bldP spid="10" grpId="0"/>
      <p:bldP spid="18" grpId="0"/>
      <p:bldP spid="19" grpId="0"/>
      <p:bldP spid="13" grpId="0" animBg="1"/>
      <p:bldP spid="24" grpId="0"/>
      <p:bldP spid="25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676900" y="1123950"/>
            <a:ext cx="457200" cy="185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213860" y="1347459"/>
            <a:ext cx="464820" cy="1854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MENJADI CIPTAAN BARU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047750"/>
            <a:ext cx="883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 smtClean="0"/>
              <a:t>Jadi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siapa</a:t>
            </a:r>
            <a:r>
              <a:rPr lang="en-US" sz="1400" b="1" dirty="0" smtClean="0"/>
              <a:t> yang </a:t>
            </a:r>
            <a:r>
              <a:rPr lang="en-US" sz="1400" b="1" dirty="0" err="1" smtClean="0"/>
              <a:t>ada</a:t>
            </a:r>
            <a:r>
              <a:rPr lang="en-US" sz="1400" b="1" dirty="0" smtClean="0"/>
              <a:t> di </a:t>
            </a:r>
            <a:r>
              <a:rPr lang="en-US" sz="1400" b="1" dirty="0" err="1" smtClean="0"/>
              <a:t>dalam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Kristus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ia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adalah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ciptaan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baru</a:t>
            </a:r>
            <a:r>
              <a:rPr lang="en-US" sz="1400" b="1" dirty="0" smtClean="0"/>
              <a:t>  yang lama </a:t>
            </a:r>
            <a:r>
              <a:rPr lang="en-US" sz="1400" b="1" dirty="0" err="1" smtClean="0"/>
              <a:t>sudah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berlalu</a:t>
            </a:r>
            <a:r>
              <a:rPr lang="en-US" sz="1400" b="1" dirty="0" smtClean="0"/>
              <a:t>, </a:t>
            </a:r>
            <a:r>
              <a:rPr lang="en-US" sz="1400" b="1" dirty="0" err="1" smtClean="0"/>
              <a:t>sesungguhnya</a:t>
            </a:r>
            <a:r>
              <a:rPr lang="en-US" sz="1400" b="1" dirty="0" smtClean="0"/>
              <a:t> yang </a:t>
            </a:r>
            <a:r>
              <a:rPr lang="en-US" sz="1400" b="1" dirty="0" err="1" smtClean="0"/>
              <a:t>baru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sudah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datang</a:t>
            </a:r>
            <a:r>
              <a:rPr lang="en-US" sz="1400" b="1" dirty="0" smtClean="0"/>
              <a:t> [</a:t>
            </a:r>
            <a:r>
              <a:rPr lang="en-US" sz="1400" b="1" dirty="0" err="1" smtClean="0"/>
              <a:t>ayat</a:t>
            </a:r>
            <a:r>
              <a:rPr lang="en-US" sz="1400" b="1" dirty="0" smtClean="0"/>
              <a:t> 17]</a:t>
            </a:r>
            <a:endParaRPr lang="en-US" sz="14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" y="1570970"/>
            <a:ext cx="8686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79895" y="1714440"/>
            <a:ext cx="59343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Maiandra GD" pitchFamily="34" charset="0"/>
              </a:rPr>
              <a:t>Baru</a:t>
            </a:r>
            <a:endParaRPr lang="en-US" sz="16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911427" y="1813942"/>
            <a:ext cx="304800" cy="169277"/>
          </a:xfrm>
          <a:prstGeom prst="rightArrow">
            <a:avLst/>
          </a:pr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186611" y="1698914"/>
            <a:ext cx="321421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Kainos</a:t>
            </a:r>
            <a:r>
              <a:rPr lang="en-US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 (</a:t>
            </a:r>
            <a:r>
              <a:rPr lang="en-US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bhs</a:t>
            </a:r>
            <a:r>
              <a:rPr lang="en-US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. </a:t>
            </a:r>
            <a:r>
              <a:rPr lang="en-US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Yunani</a:t>
            </a:r>
            <a:r>
              <a:rPr lang="en-US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) | </a:t>
            </a:r>
            <a:r>
              <a:rPr lang="en-US" b="0" i="1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kainov</a:t>
            </a:r>
            <a:r>
              <a:rPr lang="en-US" b="0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 </a:t>
            </a:r>
            <a:endParaRPr lang="en-US" b="0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aiandra GD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295400" y="2052994"/>
            <a:ext cx="2918460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295400" y="2190750"/>
            <a:ext cx="2918460" cy="2169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500" dirty="0" err="1" smtClean="0">
                <a:latin typeface="Maiandra GD" pitchFamily="34" charset="0"/>
              </a:rPr>
              <a:t>Baru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bukan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dalam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arti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bentuk</a:t>
            </a:r>
            <a:r>
              <a:rPr lang="en-US" sz="1500" dirty="0" smtClean="0">
                <a:latin typeface="Maiandra GD" pitchFamily="34" charset="0"/>
              </a:rPr>
              <a:t> (Bhs. </a:t>
            </a:r>
            <a:r>
              <a:rPr lang="en-US" sz="1500" dirty="0" err="1" smtClean="0">
                <a:latin typeface="Maiandra GD" pitchFamily="34" charset="0"/>
              </a:rPr>
              <a:t>Yunani</a:t>
            </a:r>
            <a:r>
              <a:rPr lang="en-US" sz="1500" dirty="0" smtClean="0">
                <a:latin typeface="Maiandra GD" pitchFamily="34" charset="0"/>
              </a:rPr>
              <a:t>: </a:t>
            </a:r>
            <a:r>
              <a:rPr lang="en-US" sz="1500" i="1" dirty="0" err="1" smtClean="0">
                <a:latin typeface="Maiandra GD" pitchFamily="34" charset="0"/>
              </a:rPr>
              <a:t>neos</a:t>
            </a:r>
            <a:r>
              <a:rPr lang="en-US" sz="1500" dirty="0" smtClean="0">
                <a:latin typeface="Maiandra GD" pitchFamily="34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00" dirty="0" err="1" smtClean="0">
                <a:latin typeface="Maiandra GD" pitchFamily="34" charset="0"/>
              </a:rPr>
              <a:t>Baru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dalam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arti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hakekat</a:t>
            </a:r>
            <a:r>
              <a:rPr lang="en-US" sz="1500" dirty="0" smtClean="0">
                <a:latin typeface="Maiandra GD" pitchFamily="34" charset="0"/>
              </a:rPr>
              <a:t>, </a:t>
            </a:r>
            <a:r>
              <a:rPr lang="en-US" sz="1500" dirty="0" err="1" smtClean="0">
                <a:latin typeface="Maiandra GD" pitchFamily="34" charset="0"/>
              </a:rPr>
              <a:t>karakter</a:t>
            </a:r>
            <a:r>
              <a:rPr lang="en-US" sz="1500" dirty="0" smtClean="0">
                <a:latin typeface="Maiandra GD" pitchFamily="34" charset="0"/>
              </a:rPr>
              <a:t> (Bhs. </a:t>
            </a:r>
            <a:r>
              <a:rPr lang="en-US" sz="1500" dirty="0" err="1" smtClean="0">
                <a:latin typeface="Maiandra GD" pitchFamily="34" charset="0"/>
              </a:rPr>
              <a:t>Batak</a:t>
            </a:r>
            <a:r>
              <a:rPr lang="en-US" sz="1500" dirty="0" smtClean="0">
                <a:latin typeface="Maiandra GD" pitchFamily="34" charset="0"/>
              </a:rPr>
              <a:t>: </a:t>
            </a:r>
            <a:r>
              <a:rPr lang="en-US" sz="1500" i="1" dirty="0" err="1" smtClean="0">
                <a:latin typeface="Maiandra GD" pitchFamily="34" charset="0"/>
              </a:rPr>
              <a:t>hadirion</a:t>
            </a:r>
            <a:r>
              <a:rPr lang="en-US" sz="1500" dirty="0" smtClean="0">
                <a:latin typeface="Maiandra GD" pitchFamily="34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00" dirty="0" err="1" smtClean="0">
                <a:latin typeface="Maiandra GD" pitchFamily="34" charset="0"/>
              </a:rPr>
              <a:t>Baru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dalam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arti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pembaruan</a:t>
            </a:r>
            <a:r>
              <a:rPr lang="en-US" sz="1500" dirty="0">
                <a:latin typeface="Maiandra GD" pitchFamily="34" charset="0"/>
              </a:rPr>
              <a:t> </a:t>
            </a:r>
            <a:r>
              <a:rPr lang="en-US" sz="1500" dirty="0" smtClean="0">
                <a:latin typeface="Maiandra GD" pitchFamily="34" charset="0"/>
              </a:rPr>
              <a:t>yang </a:t>
            </a:r>
            <a:r>
              <a:rPr lang="en-US" sz="1500" dirty="0" err="1" smtClean="0">
                <a:latin typeface="Maiandra GD" pitchFamily="34" charset="0"/>
              </a:rPr>
              <a:t>berimplikasi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pada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lebih</a:t>
            </a:r>
            <a:r>
              <a:rPr lang="en-US" sz="1500" dirty="0" smtClean="0">
                <a:latin typeface="Maiandra GD" pitchFamily="34" charset="0"/>
              </a:rPr>
              <a:t> </a:t>
            </a:r>
            <a:r>
              <a:rPr lang="en-US" sz="1500" dirty="0" err="1" smtClean="0">
                <a:latin typeface="Maiandra GD" pitchFamily="34" charset="0"/>
              </a:rPr>
              <a:t>baik</a:t>
            </a:r>
            <a:r>
              <a:rPr lang="en-US" sz="1500" dirty="0" smtClean="0">
                <a:latin typeface="Maiandra GD" pitchFamily="34" charset="0"/>
              </a:rPr>
              <a:t> (</a:t>
            </a:r>
            <a:r>
              <a:rPr lang="en-US" sz="1500" i="1" dirty="0" smtClean="0">
                <a:latin typeface="Maiandra GD" pitchFamily="34" charset="0"/>
              </a:rPr>
              <a:t>implication of “better”)</a:t>
            </a:r>
            <a:endParaRPr lang="en-US" sz="1500" i="1" dirty="0">
              <a:latin typeface="Maiandra GD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700"/>
          <a:stretch/>
        </p:blipFill>
        <p:spPr bwMode="auto">
          <a:xfrm>
            <a:off x="4762068" y="1813942"/>
            <a:ext cx="914832" cy="91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Straight Connector 18"/>
          <p:cNvCxnSpPr/>
          <p:nvPr/>
        </p:nvCxnSpPr>
        <p:spPr>
          <a:xfrm>
            <a:off x="4572000" y="1813942"/>
            <a:ext cx="0" cy="254663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905500" y="1736169"/>
            <a:ext cx="30099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 err="1" smtClean="0">
                <a:latin typeface="Maiandra GD" pitchFamily="34" charset="0"/>
              </a:rPr>
              <a:t>Pembaruan</a:t>
            </a:r>
            <a:r>
              <a:rPr lang="en-US" sz="1400" dirty="0" smtClean="0">
                <a:latin typeface="Maiandra GD" pitchFamily="34" charset="0"/>
              </a:rPr>
              <a:t> </a:t>
            </a:r>
            <a:r>
              <a:rPr lang="en-US" sz="1400" dirty="0" err="1" smtClean="0">
                <a:latin typeface="Maiandra GD" pitchFamily="34" charset="0"/>
              </a:rPr>
              <a:t>relasi</a:t>
            </a:r>
            <a:r>
              <a:rPr lang="en-US" sz="1400" dirty="0" smtClean="0">
                <a:latin typeface="Maiandra GD" pitchFamily="34" charset="0"/>
              </a:rPr>
              <a:t> </a:t>
            </a:r>
            <a:r>
              <a:rPr lang="en-US" sz="1400" dirty="0" err="1" smtClean="0">
                <a:latin typeface="Maiandra GD" pitchFamily="34" charset="0"/>
              </a:rPr>
              <a:t>dengan</a:t>
            </a:r>
            <a:r>
              <a:rPr lang="en-US" sz="1400" dirty="0" smtClean="0">
                <a:latin typeface="Maiandra GD" pitchFamily="34" charset="0"/>
              </a:rPr>
              <a:t> </a:t>
            </a:r>
            <a:r>
              <a:rPr lang="en-US" sz="1400" dirty="0" err="1" smtClean="0">
                <a:latin typeface="Maiandra GD" pitchFamily="34" charset="0"/>
              </a:rPr>
              <a:t>Tuhan</a:t>
            </a:r>
            <a:endParaRPr lang="en-US" sz="1400" dirty="0" smtClean="0">
              <a:latin typeface="Maiandra GD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>
                <a:latin typeface="Maiandra GD" pitchFamily="34" charset="0"/>
              </a:rPr>
              <a:t>Pembaruan</a:t>
            </a:r>
            <a:r>
              <a:rPr lang="en-US" sz="1400" dirty="0" smtClean="0">
                <a:latin typeface="Maiandra GD" pitchFamily="34" charset="0"/>
              </a:rPr>
              <a:t> </a:t>
            </a:r>
            <a:r>
              <a:rPr lang="en-US" sz="1400" dirty="0" err="1" smtClean="0">
                <a:latin typeface="Maiandra GD" pitchFamily="34" charset="0"/>
              </a:rPr>
              <a:t>relasi</a:t>
            </a:r>
            <a:r>
              <a:rPr lang="en-US" sz="1400" dirty="0" smtClean="0">
                <a:latin typeface="Maiandra GD" pitchFamily="34" charset="0"/>
              </a:rPr>
              <a:t> </a:t>
            </a:r>
            <a:r>
              <a:rPr lang="en-US" sz="1400" dirty="0" err="1" smtClean="0">
                <a:latin typeface="Maiandra GD" pitchFamily="34" charset="0"/>
              </a:rPr>
              <a:t>dengan</a:t>
            </a:r>
            <a:r>
              <a:rPr lang="en-US" sz="1400" dirty="0" smtClean="0">
                <a:latin typeface="Maiandra GD" pitchFamily="34" charset="0"/>
              </a:rPr>
              <a:t> </a:t>
            </a:r>
            <a:r>
              <a:rPr lang="en-US" sz="1400" dirty="0" err="1" smtClean="0">
                <a:latin typeface="Maiandra GD" pitchFamily="34" charset="0"/>
              </a:rPr>
              <a:t>manusia</a:t>
            </a:r>
            <a:endParaRPr lang="en-US" sz="1400" dirty="0" smtClean="0">
              <a:latin typeface="Maiandra GD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>
                <a:latin typeface="Maiandra GD" pitchFamily="34" charset="0"/>
              </a:rPr>
              <a:t>Pembaruan</a:t>
            </a:r>
            <a:r>
              <a:rPr lang="en-US" sz="1400" dirty="0" smtClean="0">
                <a:latin typeface="Maiandra GD" pitchFamily="34" charset="0"/>
              </a:rPr>
              <a:t> </a:t>
            </a:r>
            <a:r>
              <a:rPr lang="en-US" sz="1400" dirty="0" err="1" smtClean="0">
                <a:latin typeface="Maiandra GD" pitchFamily="34" charset="0"/>
              </a:rPr>
              <a:t>arah</a:t>
            </a:r>
            <a:r>
              <a:rPr lang="en-US" sz="1400" dirty="0" smtClean="0">
                <a:latin typeface="Maiandra GD" pitchFamily="34" charset="0"/>
              </a:rPr>
              <a:t> </a:t>
            </a:r>
            <a:r>
              <a:rPr lang="en-US" sz="1400" dirty="0" err="1" smtClean="0">
                <a:latin typeface="Maiandra GD" pitchFamily="34" charset="0"/>
              </a:rPr>
              <a:t>dan</a:t>
            </a:r>
            <a:r>
              <a:rPr lang="en-US" sz="1400" dirty="0" smtClean="0">
                <a:latin typeface="Maiandra GD" pitchFamily="34" charset="0"/>
              </a:rPr>
              <a:t> </a:t>
            </a:r>
            <a:r>
              <a:rPr lang="en-US" sz="1400" dirty="0" err="1" smtClean="0">
                <a:latin typeface="Maiandra GD" pitchFamily="34" charset="0"/>
              </a:rPr>
              <a:t>orientasi</a:t>
            </a:r>
            <a:r>
              <a:rPr lang="en-US" sz="1400" dirty="0" smtClean="0">
                <a:latin typeface="Maiandra GD" pitchFamily="34" charset="0"/>
              </a:rPr>
              <a:t> </a:t>
            </a:r>
            <a:r>
              <a:rPr lang="en-US" sz="1400" dirty="0" err="1" smtClean="0">
                <a:latin typeface="Maiandra GD" pitchFamily="34" charset="0"/>
              </a:rPr>
              <a:t>kehidupan</a:t>
            </a:r>
            <a:endParaRPr lang="en-US" sz="1400" dirty="0" smtClean="0">
              <a:latin typeface="Maiandra GD" pitchFamily="34" charset="0"/>
            </a:endParaRPr>
          </a:p>
          <a:p>
            <a:pPr marL="341313"/>
            <a:r>
              <a:rPr lang="en-US" sz="1100" b="1" dirty="0" err="1" smtClean="0">
                <a:solidFill>
                  <a:srgbClr val="FF0000"/>
                </a:solidFill>
                <a:latin typeface="Maiandra GD" pitchFamily="34" charset="0"/>
              </a:rPr>
              <a:t>Bnd</a:t>
            </a:r>
            <a:r>
              <a:rPr lang="en-US" sz="1100" b="1" dirty="0" smtClean="0">
                <a:solidFill>
                  <a:srgbClr val="FF0000"/>
                </a:solidFill>
                <a:latin typeface="Maiandra GD" pitchFamily="34" charset="0"/>
              </a:rPr>
              <a:t>. </a:t>
            </a:r>
            <a:r>
              <a:rPr lang="en-US" sz="1100" b="1" dirty="0" err="1" smtClean="0">
                <a:solidFill>
                  <a:srgbClr val="FF0000"/>
                </a:solidFill>
                <a:latin typeface="Maiandra GD" pitchFamily="34" charset="0"/>
              </a:rPr>
              <a:t>Khotbah</a:t>
            </a:r>
            <a:r>
              <a:rPr lang="en-US" sz="1100" b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  <a:latin typeface="Maiandra GD" pitchFamily="34" charset="0"/>
              </a:rPr>
              <a:t>hari</a:t>
            </a:r>
            <a:r>
              <a:rPr lang="en-US" sz="1100" b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  <a:latin typeface="Maiandra GD" pitchFamily="34" charset="0"/>
              </a:rPr>
              <a:t>ini</a:t>
            </a:r>
            <a:r>
              <a:rPr lang="en-US" sz="1100" b="1" dirty="0" smtClean="0">
                <a:solidFill>
                  <a:srgbClr val="FF0000"/>
                </a:solidFill>
                <a:latin typeface="Maiandra GD" pitchFamily="34" charset="0"/>
              </a:rPr>
              <a:t>:</a:t>
            </a:r>
          </a:p>
          <a:p>
            <a:pPr marL="512763" indent="-171450">
              <a:buFont typeface="Arial" pitchFamily="34" charset="0"/>
              <a:buChar char="•"/>
            </a:pP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Kualitas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hidup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jemaat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mula-mula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dinyatakan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melalui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tanggungjawab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sosial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setiap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individu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dalam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persekutuan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.</a:t>
            </a:r>
          </a:p>
          <a:p>
            <a:pPr marL="512763" indent="-171450">
              <a:buFont typeface="Arial" pitchFamily="34" charset="0"/>
              <a:buChar char="•"/>
            </a:pP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Tanggungjawab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sosial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dalam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persekutuan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menjadi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kekuatan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untuk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memberitakan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Injil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.</a:t>
            </a:r>
          </a:p>
          <a:p>
            <a:pPr marL="512763" indent="-171450">
              <a:buFont typeface="Arial" pitchFamily="34" charset="0"/>
              <a:buChar char="•"/>
            </a:pP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Karakter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baru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di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jemaat</a:t>
            </a:r>
            <a:r>
              <a:rPr lang="en-US" sz="1100" i="1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r>
              <a:rPr lang="en-US" sz="1100" i="1" dirty="0" err="1" smtClean="0">
                <a:solidFill>
                  <a:srgbClr val="FF0000"/>
                </a:solidFill>
                <a:latin typeface="Maiandra GD" pitchFamily="34" charset="0"/>
              </a:rPr>
              <a:t>mula-mula</a:t>
            </a:r>
            <a:endParaRPr lang="en-US" sz="1400" i="1" dirty="0">
              <a:solidFill>
                <a:srgbClr val="FF0000"/>
              </a:solidFill>
              <a:latin typeface="Maiandra GD" pitchFamily="34" charset="0"/>
            </a:endParaRPr>
          </a:p>
        </p:txBody>
      </p:sp>
      <p:sp>
        <p:nvSpPr>
          <p:cNvPr id="22" name="Right Arrow 21"/>
          <p:cNvSpPr/>
          <p:nvPr/>
        </p:nvSpPr>
        <p:spPr>
          <a:xfrm>
            <a:off x="5709951" y="1983219"/>
            <a:ext cx="228600" cy="588531"/>
          </a:xfrm>
          <a:prstGeom prst="rightArrow">
            <a:avLst/>
          </a:pr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57861" y="4539392"/>
            <a:ext cx="8635505" cy="3385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Kematian-Kebangkitan</a:t>
            </a: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en-US" sz="16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Yesus</a:t>
            </a: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en-US" sz="16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adalah</a:t>
            </a: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en-US" sz="16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keselamatan</a:t>
            </a: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yang </a:t>
            </a:r>
            <a:r>
              <a:rPr lang="en-US" sz="16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mendorong</a:t>
            </a: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en-US" sz="16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pembaruan</a:t>
            </a: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en-US" sz="16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hidup</a:t>
            </a:r>
            <a:endParaRPr lang="en-US" sz="1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9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4" grpId="0"/>
      <p:bldP spid="11" grpId="0"/>
      <p:bldP spid="12" grpId="0" animBg="1"/>
      <p:bldP spid="13" grpId="0"/>
      <p:bldP spid="17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1276350"/>
            <a:ext cx="3733800" cy="1371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SITUASI SAAT INI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57200" y="1276350"/>
            <a:ext cx="251222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000" b="1" u="sng" cap="none" spc="0" dirty="0" err="1" smtClean="0">
                <a:ln w="3175" cmpd="sng">
                  <a:noFill/>
                  <a:prstDash val="solid"/>
                </a:ln>
                <a:solidFill>
                  <a:schemeClr val="tx2"/>
                </a:solidFill>
                <a:latin typeface="Maiandra GD" pitchFamily="34" charset="0"/>
                <a:ea typeface="Nirmala UI Semilight" pitchFamily="34" charset="0"/>
                <a:cs typeface="Nirmala UI Semilight" pitchFamily="34" charset="0"/>
              </a:rPr>
              <a:t>Hidup</a:t>
            </a:r>
            <a:r>
              <a:rPr lang="en-US" sz="2000" b="1" u="sng" cap="none" spc="0" dirty="0" smtClean="0">
                <a:ln w="3175" cmpd="sng">
                  <a:noFill/>
                  <a:prstDash val="solid"/>
                </a:ln>
                <a:solidFill>
                  <a:schemeClr val="tx2"/>
                </a:solidFill>
                <a:latin typeface="Maiandra GD" pitchFamily="34" charset="0"/>
                <a:ea typeface="Nirmala UI Semilight" pitchFamily="34" charset="0"/>
                <a:cs typeface="Nirmala UI Semilight" pitchFamily="34" charset="0"/>
              </a:rPr>
              <a:t> </a:t>
            </a:r>
            <a:r>
              <a:rPr lang="en-US" sz="2000" b="1" u="sng" dirty="0" err="1">
                <a:ln w="3175" cmpd="sng">
                  <a:noFill/>
                  <a:prstDash val="solid"/>
                </a:ln>
                <a:solidFill>
                  <a:schemeClr val="tx2"/>
                </a:solidFill>
                <a:latin typeface="Maiandra GD" pitchFamily="34" charset="0"/>
                <a:ea typeface="Nirmala UI Semilight" pitchFamily="34" charset="0"/>
                <a:cs typeface="Nirmala UI Semilight" pitchFamily="34" charset="0"/>
              </a:rPr>
              <a:t>I</a:t>
            </a:r>
            <a:r>
              <a:rPr lang="en-US" sz="2000" b="1" u="sng" cap="none" spc="0" dirty="0" err="1" smtClean="0">
                <a:ln w="3175" cmpd="sng">
                  <a:noFill/>
                  <a:prstDash val="solid"/>
                </a:ln>
                <a:solidFill>
                  <a:schemeClr val="tx2"/>
                </a:solidFill>
                <a:latin typeface="Maiandra GD" pitchFamily="34" charset="0"/>
                <a:ea typeface="Nirmala UI Semilight" pitchFamily="34" charset="0"/>
                <a:cs typeface="Nirmala UI Semilight" pitchFamily="34" charset="0"/>
              </a:rPr>
              <a:t>ndividualistik</a:t>
            </a:r>
            <a:endParaRPr lang="en-US" sz="2000" b="1" u="sng" cap="none" spc="0" dirty="0">
              <a:ln w="3175" cmpd="sng">
                <a:noFill/>
                <a:prstDash val="solid"/>
              </a:ln>
              <a:solidFill>
                <a:schemeClr val="tx2"/>
              </a:solidFill>
              <a:latin typeface="Maiandra GD" pitchFamily="34" charset="0"/>
              <a:ea typeface="Nirmala UI Semilight" pitchFamily="34" charset="0"/>
              <a:cs typeface="Nirmala UI Semiligh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173355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Cara </a:t>
            </a:r>
            <a:r>
              <a:rPr lang="en-US" sz="1600" dirty="0" err="1" smtClean="0"/>
              <a:t>hidup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berorientasi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pemenuhan</a:t>
            </a:r>
            <a:r>
              <a:rPr lang="en-US" sz="1600" dirty="0" smtClean="0"/>
              <a:t> </a:t>
            </a:r>
            <a:r>
              <a:rPr lang="en-US" sz="1600" dirty="0" err="1" smtClean="0"/>
              <a:t>keinginan</a:t>
            </a:r>
            <a:r>
              <a:rPr lang="en-US" sz="1600" dirty="0" smtClean="0"/>
              <a:t> </a:t>
            </a:r>
            <a:r>
              <a:rPr lang="en-US" sz="1600" dirty="0" err="1" smtClean="0"/>
              <a:t>diri</a:t>
            </a:r>
            <a:r>
              <a:rPr lang="en-US" sz="1600" dirty="0" smtClean="0"/>
              <a:t> </a:t>
            </a:r>
            <a:r>
              <a:rPr lang="en-US" sz="1600" dirty="0" err="1" smtClean="0"/>
              <a:t>sendiri</a:t>
            </a:r>
            <a:endParaRPr lang="en-US" sz="1600" dirty="0"/>
          </a:p>
        </p:txBody>
      </p:sp>
      <p:sp>
        <p:nvSpPr>
          <p:cNvPr id="9" name="Right Arrow 8"/>
          <p:cNvSpPr/>
          <p:nvPr/>
        </p:nvSpPr>
        <p:spPr>
          <a:xfrm>
            <a:off x="4267199" y="1676460"/>
            <a:ext cx="1942557" cy="590490"/>
          </a:xfrm>
          <a:prstGeom prst="rightArrow">
            <a:avLst/>
          </a:prstGeom>
          <a:ln>
            <a:prstDash val="soli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63390" y="1831300"/>
            <a:ext cx="1946367" cy="2923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300" b="1" cap="none" spc="0" dirty="0" err="1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Apa</a:t>
            </a:r>
            <a:r>
              <a:rPr lang="en-US" sz="1300" b="1" cap="none" spc="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yang </a:t>
            </a:r>
            <a:r>
              <a:rPr lang="en-US" sz="1300" b="1" cap="none" spc="0" dirty="0" err="1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dibaharui</a:t>
            </a:r>
            <a:r>
              <a:rPr lang="en-US" sz="1300" b="1" cap="none" spc="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US" sz="1300" b="1" cap="none" spc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" y="3105150"/>
            <a:ext cx="3733800" cy="1371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282438" y="3489916"/>
            <a:ext cx="1942557" cy="590490"/>
          </a:xfrm>
          <a:prstGeom prst="rightArrow">
            <a:avLst/>
          </a:prstGeom>
          <a:ln>
            <a:prstDash val="soli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278629" y="3644756"/>
            <a:ext cx="1946367" cy="2923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300" b="1" cap="none" spc="0" dirty="0" err="1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Apa</a:t>
            </a:r>
            <a:r>
              <a:rPr lang="en-US" sz="1300" b="1" cap="none" spc="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yang </a:t>
            </a:r>
            <a:r>
              <a:rPr lang="en-US" sz="1300" b="1" cap="none" spc="0" dirty="0" err="1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dibaharui</a:t>
            </a:r>
            <a:r>
              <a:rPr lang="en-US" sz="1300" b="1" cap="none" spc="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US" sz="1300" b="1" cap="none" spc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2440" y="3105210"/>
            <a:ext cx="17556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000" b="1" u="sng" cap="none" spc="0" dirty="0" err="1" smtClean="0">
                <a:ln w="3175" cmpd="sng">
                  <a:noFill/>
                  <a:prstDash val="solid"/>
                </a:ln>
                <a:solidFill>
                  <a:schemeClr val="tx2"/>
                </a:solidFill>
                <a:latin typeface="Maiandra GD" pitchFamily="34" charset="0"/>
                <a:ea typeface="Nirmala UI Semilight" pitchFamily="34" charset="0"/>
                <a:cs typeface="Nirmala UI Semilight" pitchFamily="34" charset="0"/>
              </a:rPr>
              <a:t>Budaya</a:t>
            </a:r>
            <a:r>
              <a:rPr lang="en-US" sz="2000" b="1" u="sng" cap="none" spc="0" dirty="0" smtClean="0">
                <a:ln w="3175" cmpd="sng">
                  <a:noFill/>
                  <a:prstDash val="solid"/>
                </a:ln>
                <a:solidFill>
                  <a:schemeClr val="tx2"/>
                </a:solidFill>
                <a:latin typeface="Maiandra GD" pitchFamily="34" charset="0"/>
                <a:ea typeface="Nirmala UI Semilight" pitchFamily="34" charset="0"/>
                <a:cs typeface="Nirmala UI Semilight" pitchFamily="34" charset="0"/>
              </a:rPr>
              <a:t> </a:t>
            </a:r>
            <a:r>
              <a:rPr lang="en-US" sz="2000" b="1" u="sng" cap="none" spc="0" dirty="0" err="1" smtClean="0">
                <a:ln w="3175" cmpd="sng">
                  <a:noFill/>
                  <a:prstDash val="solid"/>
                </a:ln>
                <a:solidFill>
                  <a:schemeClr val="tx2"/>
                </a:solidFill>
                <a:latin typeface="Maiandra GD" pitchFamily="34" charset="0"/>
                <a:ea typeface="Nirmala UI Semilight" pitchFamily="34" charset="0"/>
                <a:cs typeface="Nirmala UI Semilight" pitchFamily="34" charset="0"/>
              </a:rPr>
              <a:t>Instan</a:t>
            </a:r>
            <a:endParaRPr lang="en-US" sz="2000" b="1" u="sng" cap="none" spc="0" dirty="0">
              <a:ln w="3175" cmpd="sng">
                <a:noFill/>
                <a:prstDash val="solid"/>
              </a:ln>
              <a:solidFill>
                <a:schemeClr val="tx2"/>
              </a:solidFill>
              <a:latin typeface="Maiandra GD" pitchFamily="34" charset="0"/>
              <a:ea typeface="Nirmala UI Semilight" pitchFamily="34" charset="0"/>
              <a:cs typeface="Nirmala UI Semiligh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27760" y="3521645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Cara </a:t>
            </a:r>
            <a:r>
              <a:rPr lang="en-US" sz="1600" dirty="0" err="1" smtClean="0"/>
              <a:t>hidup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menggampangkan</a:t>
            </a:r>
            <a:r>
              <a:rPr lang="en-US" sz="1600" dirty="0" smtClean="0"/>
              <a:t> </a:t>
            </a:r>
            <a:r>
              <a:rPr lang="en-US" sz="1600" dirty="0" err="1" smtClean="0"/>
              <a:t>segala</a:t>
            </a:r>
            <a:r>
              <a:rPr lang="en-US" sz="1600" dirty="0" smtClean="0"/>
              <a:t> </a:t>
            </a:r>
            <a:r>
              <a:rPr lang="en-US" sz="1600" dirty="0" err="1" smtClean="0"/>
              <a:t>sesuatu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6324600" y="1276350"/>
            <a:ext cx="259080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324600" y="3129249"/>
            <a:ext cx="259080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577887" y="1777439"/>
            <a:ext cx="208422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Tugas</a:t>
            </a:r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0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Kelompok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730287" y="3614994"/>
            <a:ext cx="208422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Tugas</a:t>
            </a:r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0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Kelompok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666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  <p:bldP spid="7" grpId="0"/>
      <p:bldP spid="9" grpId="0" animBg="1"/>
      <p:bldP spid="10" grpId="0"/>
      <p:bldP spid="11" grpId="0" animBg="1"/>
      <p:bldP spid="12" grpId="0" animBg="1"/>
      <p:bldP spid="13" grpId="0"/>
      <p:bldP spid="16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82</TotalTime>
  <Words>243</Words>
  <Application>Microsoft Office PowerPoint</Application>
  <PresentationFormat>On-screen Show (16:9)</PresentationFormat>
  <Paragraphs>42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PowerPoint Presentation</vt:lpstr>
      <vt:lpstr>ALUR KESELAMATAN</vt:lpstr>
      <vt:lpstr>MENJADI CIPTAAN BARU</vt:lpstr>
      <vt:lpstr>SITUASI SAAT INI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</cp:revision>
  <dcterms:created xsi:type="dcterms:W3CDTF">2021-04-11T04:37:55Z</dcterms:created>
  <dcterms:modified xsi:type="dcterms:W3CDTF">2021-04-11T07:27:28Z</dcterms:modified>
</cp:coreProperties>
</file>